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62" r:id="rId6"/>
    <p:sldId id="259" r:id="rId7"/>
    <p:sldId id="260" r:id="rId8"/>
    <p:sldId id="271" r:id="rId9"/>
    <p:sldId id="272" r:id="rId10"/>
    <p:sldId id="273" r:id="rId11"/>
    <p:sldId id="274" r:id="rId12"/>
    <p:sldId id="275" r:id="rId13"/>
    <p:sldId id="276" r:id="rId14"/>
    <p:sldId id="277" r:id="rId15"/>
    <p:sldId id="278" r:id="rId16"/>
    <p:sldId id="279" r:id="rId17"/>
    <p:sldId id="281" r:id="rId18"/>
    <p:sldId id="26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IN" altLang="en-US" b="1" dirty="0"/>
              <a:t>IMAGE-BASED PLANT DISEASE DETECTION USING </a:t>
            </a:r>
            <a:br>
              <a:rPr lang="en-IN" altLang="en-US" b="1" dirty="0"/>
            </a:br>
            <a:r>
              <a:rPr lang="en-IN" altLang="en-US" b="1" dirty="0"/>
              <a:t>DEEP LEARNING</a:t>
            </a:r>
            <a:endParaRPr lang="en-IN" altLang="en-US" b="1" dirty="0"/>
          </a:p>
        </p:txBody>
      </p:sp>
      <p:sp>
        <p:nvSpPr>
          <p:cNvPr id="3" name="Subtitle 2"/>
          <p:cNvSpPr>
            <a:spLocks noGrp="1"/>
          </p:cNvSpPr>
          <p:nvPr>
            <p:ph type="subTitle" idx="1"/>
          </p:nvPr>
        </p:nvSpPr>
        <p:spPr>
          <a:xfrm>
            <a:off x="1524000" y="3602355"/>
            <a:ext cx="10270490" cy="3128010"/>
          </a:xfrm>
        </p:spPr>
        <p:txBody>
          <a:bodyPr>
            <a:noAutofit/>
          </a:bodyPr>
          <a:lstStyle/>
          <a:p>
            <a:pPr algn="l"/>
            <a:endParaRPr lang="en-IN" altLang="en-US" sz="2000" b="1">
              <a:latin typeface="Times New Roman" panose="02020603050405020304" charset="0"/>
              <a:cs typeface="Times New Roman" panose="02020603050405020304" charset="0"/>
            </a:endParaRPr>
          </a:p>
          <a:p>
            <a:pPr algn="l"/>
            <a:r>
              <a:rPr lang="en-IN" altLang="en-US" b="1">
                <a:latin typeface="Times New Roman" panose="02020603050405020304" charset="0"/>
                <a:cs typeface="Times New Roman" panose="02020603050405020304" charset="0"/>
              </a:rPr>
              <a:t>PROJECT GUIDE:-MR.Naga Sudheer Bandlamudi   </a:t>
            </a:r>
            <a:endParaRPr lang="en-IN" altLang="en-US" b="1">
              <a:latin typeface="Times New Roman" panose="02020603050405020304" charset="0"/>
              <a:cs typeface="Times New Roman" panose="02020603050405020304" charset="0"/>
            </a:endParaRPr>
          </a:p>
          <a:p>
            <a:endParaRPr lang="en-IN" altLang="en-US" sz="1500" b="1">
              <a:latin typeface="Times New Roman" panose="02020603050405020304" charset="0"/>
              <a:cs typeface="Times New Roman" panose="02020603050405020304" charset="0"/>
            </a:endParaRPr>
          </a:p>
          <a:p>
            <a:r>
              <a:rPr lang="en-IN" altLang="en-US" sz="1500" b="1">
                <a:latin typeface="Times New Roman" panose="02020603050405020304" charset="0"/>
                <a:cs typeface="Times New Roman" panose="02020603050405020304" charset="0"/>
              </a:rPr>
              <a:t>                                                                                          </a:t>
            </a:r>
            <a:r>
              <a:rPr lang="en-US" altLang="en-IN" sz="2000" b="1">
                <a:latin typeface="Times New Roman" panose="02020603050405020304" charset="0"/>
                <a:cs typeface="Times New Roman" panose="02020603050405020304" charset="0"/>
              </a:rPr>
              <a:t>Done By</a:t>
            </a:r>
            <a:r>
              <a:rPr lang="en-IN" altLang="en-US" sz="2000" b="1">
                <a:latin typeface="Times New Roman" panose="02020603050405020304" charset="0"/>
                <a:cs typeface="Times New Roman" panose="02020603050405020304" charset="0"/>
              </a:rPr>
              <a:t>    </a:t>
            </a:r>
            <a:endParaRPr lang="en-IN" altLang="en-US" sz="2000" b="1">
              <a:latin typeface="Times New Roman" panose="02020603050405020304" charset="0"/>
              <a:cs typeface="Times New Roman" panose="02020603050405020304" charset="0"/>
              <a:sym typeface="+mn-ea"/>
            </a:endParaRPr>
          </a:p>
          <a:p>
            <a:r>
              <a:rPr lang="en-IN" altLang="en-US" sz="2000" b="1">
                <a:latin typeface="Times New Roman" panose="02020603050405020304" charset="0"/>
                <a:cs typeface="Times New Roman" panose="02020603050405020304" charset="0"/>
                <a:sym typeface="+mn-ea"/>
              </a:rPr>
              <a:t>                                                                                                     191FA0f7098-B.Gowtham Sai </a:t>
            </a:r>
            <a:endParaRPr lang="en-IN" altLang="en-US" sz="2000" b="1">
              <a:latin typeface="Times New Roman" panose="02020603050405020304" charset="0"/>
              <a:cs typeface="Times New Roman" panose="02020603050405020304" charset="0"/>
            </a:endParaRPr>
          </a:p>
          <a:p>
            <a:r>
              <a:rPr lang="en-IN" altLang="en-US" sz="2000" b="1">
                <a:latin typeface="Times New Roman" panose="02020603050405020304" charset="0"/>
                <a:cs typeface="Times New Roman" panose="02020603050405020304" charset="0"/>
                <a:sym typeface="+mn-ea"/>
              </a:rPr>
              <a:t>                                                                                                   191FA07126-T.Sai Swaroop</a:t>
            </a:r>
            <a:endParaRPr lang="en-IN" altLang="en-US" sz="2000" b="1">
              <a:latin typeface="Times New Roman" panose="02020603050405020304" charset="0"/>
              <a:cs typeface="Times New Roman" panose="02020603050405020304" charset="0"/>
            </a:endParaRPr>
          </a:p>
          <a:p>
            <a:r>
              <a:rPr lang="en-IN" altLang="en-US" sz="2000" b="1">
                <a:latin typeface="Times New Roman" panose="02020603050405020304" charset="0"/>
                <a:cs typeface="Times New Roman" panose="02020603050405020304" charset="0"/>
                <a:sym typeface="+mn-ea"/>
              </a:rPr>
              <a:t>                                                                                                         191FA07132-G.Bhanu Prakash</a:t>
            </a:r>
            <a:endParaRPr lang="en-IN" altLang="en-US" sz="2000" b="1">
              <a:latin typeface="Times New Roman" panose="02020603050405020304" charset="0"/>
              <a:cs typeface="Times New Roman" panose="02020603050405020304" charset="0"/>
              <a:sym typeface="+mn-ea"/>
            </a:endParaRPr>
          </a:p>
          <a:p>
            <a:r>
              <a:rPr lang="en-IN" altLang="en-US" sz="2000" b="1">
                <a:latin typeface="Times New Roman" panose="02020603050405020304" charset="0"/>
                <a:cs typeface="Times New Roman" panose="02020603050405020304" charset="0"/>
                <a:sym typeface="+mn-ea"/>
              </a:rPr>
              <a:t>                                                                                                         </a:t>
            </a:r>
            <a:endParaRPr lang="en-IN" altLang="en-US" sz="2000" b="1">
              <a:latin typeface="Times New Roman" panose="02020603050405020304" charset="0"/>
              <a:cs typeface="Times New Roman" panose="02020603050405020304" charset="0"/>
            </a:endParaRPr>
          </a:p>
          <a:p>
            <a:r>
              <a:rPr lang="en-US" altLang="en-IN" sz="2000" b="1">
                <a:latin typeface="Times New Roman" panose="02020603050405020304" charset="0"/>
                <a:cs typeface="Times New Roman" panose="02020603050405020304" charset="0"/>
              </a:rPr>
              <a:t>                                                                                                                                             </a:t>
            </a:r>
            <a:r>
              <a:rPr lang="en-IN" altLang="en-US" sz="2000" b="1">
                <a:latin typeface="Times New Roman" panose="02020603050405020304" charset="0"/>
                <a:cs typeface="Times New Roman" panose="02020603050405020304" charset="0"/>
              </a:rPr>
              <a:t>             </a:t>
            </a:r>
            <a:r>
              <a:rPr lang="en-IN" altLang="en-US" sz="1600" b="1">
                <a:latin typeface="Times New Roman" panose="02020603050405020304" charset="0"/>
                <a:cs typeface="Times New Roman" panose="02020603050405020304" charset="0"/>
              </a:rPr>
              <a:t>                                                                                                                                                                                                                                                                                       </a:t>
            </a:r>
            <a:endParaRPr lang="en-IN" altLang="en-US" sz="1600" b="1">
              <a:latin typeface="Times New Roman" panose="02020603050405020304" charset="0"/>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292100"/>
          </a:xfrm>
        </p:spPr>
        <p:txBody>
          <a:bodyPr>
            <a:normAutofit fontScale="90000"/>
          </a:bodyPr>
          <a:p>
            <a:endParaRPr lang="en-US"/>
          </a:p>
        </p:txBody>
      </p:sp>
      <p:pic>
        <p:nvPicPr>
          <p:cNvPr id="4" name="Content Placeholder 3"/>
          <p:cNvPicPr>
            <a:picLocks noChangeAspect="1"/>
          </p:cNvPicPr>
          <p:nvPr>
            <p:ph idx="1"/>
          </p:nvPr>
        </p:nvPicPr>
        <p:blipFill>
          <a:blip r:embed="rId1"/>
          <a:stretch>
            <a:fillRect/>
          </a:stretch>
        </p:blipFill>
        <p:spPr>
          <a:xfrm>
            <a:off x="4222115" y="365125"/>
            <a:ext cx="3545840" cy="599821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Datasets</a:t>
            </a:r>
            <a:endParaRPr lang="en-IN" altLang="en-US"/>
          </a:p>
        </p:txBody>
      </p:sp>
      <p:graphicFrame>
        <p:nvGraphicFramePr>
          <p:cNvPr id="4" name="Content Placeholder 3"/>
          <p:cNvGraphicFramePr>
            <a:graphicFrameLocks noGrp="1"/>
          </p:cNvGraphicFramePr>
          <p:nvPr>
            <p:ph idx="1"/>
          </p:nvPr>
        </p:nvGraphicFramePr>
        <p:xfrm>
          <a:off x="838200" y="1825625"/>
          <a:ext cx="10515600" cy="3528695"/>
        </p:xfrm>
        <a:graphic>
          <a:graphicData uri="http://schemas.openxmlformats.org/drawingml/2006/table">
            <a:tbl>
              <a:tblPr firstRow="1" bandRow="1">
                <a:tableStyleId>{5C22544A-7EE6-4342-B048-85BDC9FD1C3A}</a:tableStyleId>
              </a:tblPr>
              <a:tblGrid>
                <a:gridCol w="3505200"/>
                <a:gridCol w="3505200"/>
                <a:gridCol w="3505200"/>
              </a:tblGrid>
              <a:tr h="780744">
                <a:tc>
                  <a:txBody>
                    <a:bodyPr/>
                    <a:p>
                      <a:pPr fontAlgn="ctr"/>
                      <a:endParaRPr lang="en-US" b="1" dirty="0">
                        <a:effectLst/>
                      </a:endParaRPr>
                    </a:p>
                  </a:txBody>
                  <a:tcPr anchor="ctr"/>
                </a:tc>
                <a:tc>
                  <a:txBody>
                    <a:bodyPr/>
                    <a:p>
                      <a:pPr fontAlgn="ctr"/>
                      <a:r>
                        <a:rPr lang="en-US" b="0">
                          <a:effectLst/>
                        </a:rPr>
                        <a:t>Training Data</a:t>
                      </a:r>
                      <a:endParaRPr lang="en-US" b="0">
                        <a:effectLst/>
                      </a:endParaRPr>
                    </a:p>
                  </a:txBody>
                  <a:tcPr anchor="ctr"/>
                </a:tc>
                <a:tc>
                  <a:txBody>
                    <a:bodyPr/>
                    <a:p>
                      <a:pPr fontAlgn="ctr"/>
                      <a:r>
                        <a:rPr lang="en-US" b="0">
                          <a:effectLst/>
                        </a:rPr>
                        <a:t>Validation Data</a:t>
                      </a:r>
                      <a:endParaRPr lang="en-US" b="0">
                        <a:effectLst/>
                      </a:endParaRPr>
                    </a:p>
                  </a:txBody>
                  <a:tcPr anchor="ctr"/>
                </a:tc>
              </a:tr>
              <a:tr h="780744">
                <a:tc>
                  <a:txBody>
                    <a:bodyPr/>
                    <a:p>
                      <a:pPr fontAlgn="ctr"/>
                      <a:r>
                        <a:rPr lang="en-US" b="0">
                          <a:effectLst/>
                        </a:rPr>
                        <a:t>No. of Fresh </a:t>
                      </a:r>
                      <a:r>
                        <a:rPr lang="en-IN" altLang="en-US" b="0">
                          <a:effectLst/>
                        </a:rPr>
                        <a:t>Tomato</a:t>
                      </a:r>
                      <a:r>
                        <a:rPr lang="en-US" b="0">
                          <a:effectLst/>
                        </a:rPr>
                        <a:t> Leaf Images</a:t>
                      </a:r>
                      <a:endParaRPr lang="en-US" b="0">
                        <a:effectLst/>
                      </a:endParaRPr>
                    </a:p>
                  </a:txBody>
                  <a:tcPr anchor="ctr"/>
                </a:tc>
                <a:tc>
                  <a:txBody>
                    <a:bodyPr/>
                    <a:p>
                      <a:pPr fontAlgn="ctr"/>
                      <a:r>
                        <a:rPr lang="en-US" b="1" dirty="0">
                          <a:effectLst/>
                        </a:rPr>
                        <a:t>427</a:t>
                      </a:r>
                      <a:endParaRPr lang="en-US" b="0" dirty="0">
                        <a:effectLst/>
                      </a:endParaRPr>
                    </a:p>
                  </a:txBody>
                  <a:tcPr anchor="ctr"/>
                </a:tc>
                <a:tc>
                  <a:txBody>
                    <a:bodyPr/>
                    <a:p>
                      <a:pPr fontAlgn="ctr"/>
                      <a:r>
                        <a:rPr lang="en-US" b="1">
                          <a:effectLst/>
                        </a:rPr>
                        <a:t>80</a:t>
                      </a:r>
                      <a:endParaRPr lang="en-US" b="0">
                        <a:effectLst/>
                      </a:endParaRPr>
                    </a:p>
                  </a:txBody>
                  <a:tcPr anchor="ctr"/>
                </a:tc>
              </a:tr>
              <a:tr h="780744">
                <a:tc>
                  <a:txBody>
                    <a:bodyPr/>
                    <a:p>
                      <a:pPr fontAlgn="ctr"/>
                      <a:r>
                        <a:rPr lang="en-US" b="0">
                          <a:effectLst/>
                        </a:rPr>
                        <a:t>No. of Diseased </a:t>
                      </a:r>
                      <a:r>
                        <a:rPr lang="en-IN" altLang="en-US" b="0">
                          <a:effectLst/>
                        </a:rPr>
                        <a:t>Tomato</a:t>
                      </a:r>
                      <a:r>
                        <a:rPr lang="en-US" b="0">
                          <a:effectLst/>
                        </a:rPr>
                        <a:t> Leaf Images</a:t>
                      </a:r>
                      <a:endParaRPr lang="en-US" b="0">
                        <a:effectLst/>
                      </a:endParaRPr>
                    </a:p>
                  </a:txBody>
                  <a:tcPr anchor="ctr"/>
                </a:tc>
                <a:tc>
                  <a:txBody>
                    <a:bodyPr/>
                    <a:p>
                      <a:pPr fontAlgn="ctr"/>
                      <a:r>
                        <a:rPr lang="en-US" b="1">
                          <a:effectLst/>
                        </a:rPr>
                        <a:t>288</a:t>
                      </a:r>
                      <a:endParaRPr lang="en-US" b="0">
                        <a:effectLst/>
                      </a:endParaRPr>
                    </a:p>
                  </a:txBody>
                  <a:tcPr anchor="ctr"/>
                </a:tc>
                <a:tc>
                  <a:txBody>
                    <a:bodyPr/>
                    <a:p>
                      <a:pPr fontAlgn="ctr"/>
                      <a:r>
                        <a:rPr lang="en-US" b="1">
                          <a:effectLst/>
                        </a:rPr>
                        <a:t>55</a:t>
                      </a:r>
                      <a:endParaRPr lang="en-US" b="0">
                        <a:effectLst/>
                      </a:endParaRPr>
                    </a:p>
                  </a:txBody>
                  <a:tcPr anchor="ctr"/>
                </a:tc>
              </a:tr>
              <a:tr h="1186159">
                <a:tc>
                  <a:txBody>
                    <a:bodyPr/>
                    <a:p>
                      <a:pPr fontAlgn="ctr"/>
                      <a:r>
                        <a:rPr lang="en-US" b="0">
                          <a:effectLst/>
                        </a:rPr>
                        <a:t>Total No. of Images</a:t>
                      </a:r>
                      <a:endParaRPr lang="en-US" b="0">
                        <a:effectLst/>
                      </a:endParaRPr>
                    </a:p>
                  </a:txBody>
                  <a:tcPr anchor="ctr"/>
                </a:tc>
                <a:tc>
                  <a:txBody>
                    <a:bodyPr/>
                    <a:p>
                      <a:pPr fontAlgn="ctr"/>
                      <a:r>
                        <a:rPr lang="en-US" b="1">
                          <a:effectLst/>
                        </a:rPr>
                        <a:t>715</a:t>
                      </a:r>
                      <a:endParaRPr lang="en-US" b="0">
                        <a:effectLst/>
                      </a:endParaRPr>
                    </a:p>
                  </a:txBody>
                  <a:tcPr anchor="ctr"/>
                </a:tc>
                <a:tc>
                  <a:txBody>
                    <a:bodyPr/>
                    <a:p>
                      <a:pPr fontAlgn="ctr"/>
                      <a:r>
                        <a:rPr lang="en-US" b="1" dirty="0">
                          <a:effectLst/>
                        </a:rPr>
                        <a:t>135</a:t>
                      </a:r>
                      <a:endParaRPr lang="en-US" b="0" dirty="0">
                        <a:effectLst/>
                      </a:endParaRPr>
                    </a:p>
                  </a:txBody>
                  <a:tcPr anchor="ct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Sample Datsets</a:t>
            </a:r>
            <a:endParaRPr lang="en-IN" altLang="en-US"/>
          </a:p>
        </p:txBody>
      </p:sp>
      <p:pic>
        <p:nvPicPr>
          <p:cNvPr id="4" name="Content Placeholder 3" descr="Screenshot (13)"/>
          <p:cNvPicPr>
            <a:picLocks noChangeAspect="1"/>
          </p:cNvPicPr>
          <p:nvPr>
            <p:ph idx="1"/>
          </p:nvPr>
        </p:nvPicPr>
        <p:blipFill>
          <a:blip r:embed="rId1"/>
          <a:stretch>
            <a:fillRect/>
          </a:stretch>
        </p:blipFill>
        <p:spPr>
          <a:xfrm>
            <a:off x="2227580" y="1825625"/>
            <a:ext cx="7735570" cy="43516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Results</a:t>
            </a:r>
            <a:endParaRPr lang="en-IN" altLang="en-US"/>
          </a:p>
        </p:txBody>
      </p:sp>
      <p:pic>
        <p:nvPicPr>
          <p:cNvPr id="4" name="Content Placeholder 3" descr="Screenshot (9)"/>
          <p:cNvPicPr>
            <a:picLocks noChangeAspect="1"/>
          </p:cNvPicPr>
          <p:nvPr>
            <p:ph idx="1"/>
          </p:nvPr>
        </p:nvPicPr>
        <p:blipFill>
          <a:blip r:embed="rId1"/>
          <a:stretch>
            <a:fillRect/>
          </a:stretch>
        </p:blipFill>
        <p:spPr>
          <a:xfrm>
            <a:off x="2227580" y="1825625"/>
            <a:ext cx="7735570" cy="435165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Screenshot (11)"/>
          <p:cNvPicPr>
            <a:picLocks noChangeAspect="1"/>
          </p:cNvPicPr>
          <p:nvPr>
            <p:ph idx="1"/>
          </p:nvPr>
        </p:nvPicPr>
        <p:blipFill>
          <a:blip r:embed="rId1"/>
          <a:stretch>
            <a:fillRect/>
          </a:stretch>
        </p:blipFill>
        <p:spPr>
          <a:xfrm>
            <a:off x="2227580" y="1825625"/>
            <a:ext cx="7735570" cy="435165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Screenshot (12)"/>
          <p:cNvPicPr>
            <a:picLocks noChangeAspect="1"/>
          </p:cNvPicPr>
          <p:nvPr>
            <p:ph idx="1"/>
          </p:nvPr>
        </p:nvPicPr>
        <p:blipFill>
          <a:blip r:embed="rId1"/>
          <a:stretch>
            <a:fillRect/>
          </a:stretch>
        </p:blipFill>
        <p:spPr>
          <a:xfrm>
            <a:off x="2227580" y="1825625"/>
            <a:ext cx="7735570" cy="43516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Future Work</a:t>
            </a:r>
            <a:endParaRPr lang="en-IN" altLang="en-US"/>
          </a:p>
        </p:txBody>
      </p:sp>
      <p:sp>
        <p:nvSpPr>
          <p:cNvPr id="3" name="Content Placeholder 2"/>
          <p:cNvSpPr>
            <a:spLocks noGrp="1"/>
          </p:cNvSpPr>
          <p:nvPr>
            <p:ph idx="1"/>
          </p:nvPr>
        </p:nvSpPr>
        <p:spPr/>
        <p:txBody>
          <a:bodyPr/>
          <a:p>
            <a:r>
              <a:rPr lang="en-US"/>
              <a:t>Future scope of this project will involve adding more parameters and factors like the financial ratios, multiple instances, etc. </a:t>
            </a:r>
            <a:endParaRPr lang="en-US"/>
          </a:p>
          <a:p>
            <a:r>
              <a:rPr lang="en-US"/>
              <a:t>The more the parameters are taken into account more will be the accuracy. The algorithms can also be applied for analyzing the contents of public comments and thus determine</a:t>
            </a:r>
            <a:r>
              <a:rPr lang="en-IN" altLang="en-US"/>
              <a:t> </a:t>
            </a:r>
            <a:r>
              <a:rPr lang="en-US"/>
              <a:t>patterns/relationships between the customer and the corporate employee.</a:t>
            </a:r>
            <a:endParaRPr lang="en-US"/>
          </a:p>
          <a:p>
            <a:pPr marL="0" indent="0">
              <a:buNone/>
            </a:pP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1943735" y="2626995"/>
            <a:ext cx="10515600" cy="1325563"/>
          </a:xfrm>
        </p:spPr>
        <p:txBody>
          <a:bodyPr/>
          <a:p>
            <a:r>
              <a:rPr lang="en-IN" altLang="en-US" sz="8000"/>
              <a:t>       THANK YOU</a:t>
            </a:r>
            <a:endParaRPr lang="en-IN" altLang="en-US" sz="8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b="1"/>
              <a:t>ABSTRACT</a:t>
            </a:r>
            <a:endParaRPr lang="en-IN" altLang="en-US" b="1"/>
          </a:p>
        </p:txBody>
      </p:sp>
      <p:sp>
        <p:nvSpPr>
          <p:cNvPr id="3" name="Content Placeholder 2"/>
          <p:cNvSpPr>
            <a:spLocks noGrp="1"/>
          </p:cNvSpPr>
          <p:nvPr>
            <p:ph idx="1"/>
          </p:nvPr>
        </p:nvSpPr>
        <p:spPr/>
        <p:txBody>
          <a:bodyPr>
            <a:noAutofit/>
          </a:bodyPr>
          <a:p>
            <a:r>
              <a:rPr lang="en-IN" altLang="en-US" sz="2400"/>
              <a:t>Agriculture plays a crucial role in the Indian economy. Early detection of plants is very much essential to prevent crop loss and further spread of diseases.</a:t>
            </a:r>
            <a:endParaRPr lang="en-IN" altLang="en-US" sz="2400"/>
          </a:p>
          <a:p>
            <a:r>
              <a:rPr lang="en-IN" altLang="en-US" sz="2400"/>
              <a:t>Most plants shows visible symptoms of the disesase on the leaf. Hense visible patterns can be identified t</a:t>
            </a:r>
            <a:r>
              <a:rPr lang="en-US" altLang="en-IN" sz="2400"/>
              <a:t>o</a:t>
            </a:r>
            <a:r>
              <a:rPr lang="en-IN" altLang="en-US" sz="2400"/>
              <a:t> correctly to predict the disease and take early action to prevent from damage of plants.</a:t>
            </a:r>
            <a:endParaRPr lang="en-IN" altLang="en-US" sz="2400"/>
          </a:p>
          <a:p>
            <a:r>
              <a:rPr lang="en-IN" altLang="en-US" sz="2400"/>
              <a:t>The conventional method is the farmers manually observe the plant leaf and identify the type of disease. </a:t>
            </a:r>
            <a:endParaRPr lang="en-IN" altLang="en-US" sz="2400"/>
          </a:p>
          <a:p>
            <a:r>
              <a:rPr lang="en-IN" altLang="en-US" sz="2400"/>
              <a:t>In this project, a Deep Learning model is trained to classify the different plant diseases.</a:t>
            </a:r>
            <a:endParaRPr lang="en-IN" altLang="en-US" sz="2400"/>
          </a:p>
          <a:p>
            <a:r>
              <a:rPr lang="en-IN" altLang="en-US" sz="2400"/>
              <a:t>The Convolutional Neural Network(CNN) modes is used due to its massive success in image-based classification. The Deep Learning model provides faster and more accurate predictions than manual observation of the plant leaf.</a:t>
            </a:r>
            <a:endParaRPr lang="en-IN" altLang="en-US"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b="1"/>
              <a:t>Problem Statement</a:t>
            </a:r>
            <a:endParaRPr lang="en-IN" altLang="en-US" b="1"/>
          </a:p>
        </p:txBody>
      </p:sp>
      <p:sp>
        <p:nvSpPr>
          <p:cNvPr id="3" name="Content Placeholder 2"/>
          <p:cNvSpPr>
            <a:spLocks noGrp="1"/>
          </p:cNvSpPr>
          <p:nvPr>
            <p:ph idx="1"/>
          </p:nvPr>
        </p:nvSpPr>
        <p:spPr/>
        <p:txBody>
          <a:bodyPr/>
          <a:p>
            <a:r>
              <a:rPr lang="en-IN" altLang="en-US"/>
              <a:t>Plant Disease is the significant challange in the Agriculture Sector. Some of the plants shows visible symptoms on the plant leaf. These leaf patterns can be used to identify different diseases and take immediate action to prevent from spreading of the disease.</a:t>
            </a:r>
            <a:endParaRPr lang="en-IN" altLang="en-US"/>
          </a:p>
          <a:p>
            <a:r>
              <a:rPr lang="en-IN" altLang="en-US"/>
              <a:t>Most of these plant diseases are difficult to detect through naked eyes. </a:t>
            </a:r>
            <a:endParaRPr lang="en-IN" altLang="en-US"/>
          </a:p>
          <a:p>
            <a:r>
              <a:rPr lang="en-IN" altLang="en-US"/>
              <a:t>There are much research works done for plant leaf dieases identification using Machine Learning and Deep Learning models.</a:t>
            </a:r>
            <a:endParaRPr lang="en-I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b="1"/>
              <a:t>Objectives</a:t>
            </a:r>
            <a:endParaRPr lang="en-IN" altLang="en-US" b="1"/>
          </a:p>
        </p:txBody>
      </p:sp>
      <p:sp>
        <p:nvSpPr>
          <p:cNvPr id="3" name="Content Placeholder 2"/>
          <p:cNvSpPr>
            <a:spLocks noGrp="1"/>
          </p:cNvSpPr>
          <p:nvPr>
            <p:ph idx="1"/>
          </p:nvPr>
        </p:nvSpPr>
        <p:spPr/>
        <p:txBody>
          <a:bodyPr>
            <a:normAutofit lnSpcReduction="20000"/>
          </a:bodyPr>
          <a:p>
            <a:pPr>
              <a:lnSpc>
                <a:spcPct val="150000"/>
              </a:lnSpc>
            </a:pPr>
            <a:r>
              <a:rPr lang="en-IN" altLang="en-US" dirty="0">
                <a:cs typeface="+mn-lt"/>
                <a:sym typeface="+mn-ea"/>
              </a:rPr>
              <a:t>We are going</a:t>
            </a:r>
            <a:r>
              <a:rPr lang="en-US" dirty="0">
                <a:cs typeface="+mn-lt"/>
                <a:sym typeface="+mn-ea"/>
              </a:rPr>
              <a:t> find out whether the leaf is diseased or healthy, certain steps must be followed. i.e., Preprocessing, Feature extraction, Training of classifier and Classification.</a:t>
            </a:r>
            <a:endParaRPr lang="en-US" dirty="0">
              <a:cs typeface="+mn-lt"/>
            </a:endParaRPr>
          </a:p>
          <a:p>
            <a:pPr>
              <a:lnSpc>
                <a:spcPct val="150000"/>
              </a:lnSpc>
            </a:pPr>
            <a:r>
              <a:rPr lang="en-US" dirty="0">
                <a:cs typeface="+mn-lt"/>
                <a:sym typeface="+mn-ea"/>
              </a:rPr>
              <a:t>Preprocessing of image, is bringing all the images size to a reduced uniform size.</a:t>
            </a:r>
            <a:endParaRPr lang="en-US" dirty="0">
              <a:cs typeface="+mn-lt"/>
            </a:endParaRPr>
          </a:p>
          <a:p>
            <a:pPr>
              <a:lnSpc>
                <a:spcPct val="150000"/>
              </a:lnSpc>
            </a:pPr>
            <a:r>
              <a:rPr lang="en-US" dirty="0">
                <a:cs typeface="+mn-lt"/>
                <a:sym typeface="+mn-ea"/>
              </a:rPr>
              <a:t>Then comes extracting features of a preprocessed image which is done with the help of HOG.</a:t>
            </a:r>
            <a:endParaRPr lang="en-US" dirty="0">
              <a:cs typeface="+mn-lt"/>
            </a:endParaRPr>
          </a:p>
          <a:p>
            <a:endParaRPr lang="en-IN" altLang="en-US">
              <a:cs typeface="+mn-lt"/>
            </a:endParaRPr>
          </a:p>
        </p:txBody>
      </p:sp>
      <p:sp>
        <p:nvSpPr>
          <p:cNvPr id="4" name="Text Box 3"/>
          <p:cNvSpPr txBox="1"/>
          <p:nvPr/>
        </p:nvSpPr>
        <p:spPr>
          <a:xfrm>
            <a:off x="3327400" y="1005840"/>
            <a:ext cx="309880" cy="368300"/>
          </a:xfrm>
          <a:prstGeom prst="rect">
            <a:avLst/>
          </a:prstGeom>
          <a:noFill/>
        </p:spPr>
        <p:txBody>
          <a:bodyPr wrap="none" rtlCol="0">
            <a:spAutoFit/>
          </a:bodyPr>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b="1"/>
              <a:t>Why Deep Learning</a:t>
            </a:r>
            <a:endParaRPr lang="en-IN" altLang="en-US" b="1"/>
          </a:p>
        </p:txBody>
      </p:sp>
      <p:sp>
        <p:nvSpPr>
          <p:cNvPr id="3" name="Content Placeholder 2"/>
          <p:cNvSpPr>
            <a:spLocks noGrp="1"/>
          </p:cNvSpPr>
          <p:nvPr>
            <p:ph idx="1"/>
          </p:nvPr>
        </p:nvSpPr>
        <p:spPr/>
        <p:txBody>
          <a:bodyPr/>
          <a:p>
            <a:r>
              <a:rPr lang="en-IN" altLang="en-US"/>
              <a:t>Deep Learning is a type of Machine Learning and Artificial Intelligence  that imitates the way humans gain certain types of knowledge.</a:t>
            </a:r>
            <a:endParaRPr lang="en-IN" altLang="en-US"/>
          </a:p>
          <a:p>
            <a:r>
              <a:rPr lang="en-IN" altLang="en-US"/>
              <a:t>The deep learning model uses an artifical neural network that can learn features from an input image and make intelligent decisions on its own.</a:t>
            </a:r>
            <a:endParaRPr lang="en-IN" altLang="en-US"/>
          </a:p>
          <a:p>
            <a:r>
              <a:rPr lang="en-IN" altLang="en-US"/>
              <a:t>Thus deep learning models are far more capable than the standard machine learning models for image-based classification.</a:t>
            </a:r>
            <a:endParaRPr lang="en-I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b="1"/>
              <a:t>Why Convolutional Neural Network(CNN)</a:t>
            </a:r>
            <a:endParaRPr lang="en-IN" altLang="en-US" b="1"/>
          </a:p>
        </p:txBody>
      </p:sp>
      <p:sp>
        <p:nvSpPr>
          <p:cNvPr id="3" name="Content Placeholder 2"/>
          <p:cNvSpPr>
            <a:spLocks noGrp="1"/>
          </p:cNvSpPr>
          <p:nvPr>
            <p:ph idx="1"/>
          </p:nvPr>
        </p:nvSpPr>
        <p:spPr/>
        <p:txBody>
          <a:bodyPr/>
          <a:p>
            <a:r>
              <a:rPr lang="en-IN" altLang="en-US"/>
              <a:t>The working model uses convolutional neural networks and transfer learning to classify different plant diseases. </a:t>
            </a:r>
            <a:endParaRPr lang="en-IN" altLang="en-US"/>
          </a:p>
          <a:p>
            <a:r>
              <a:rPr lang="en-IN" altLang="en-US"/>
              <a:t>CNN is a type of deep learning neural network and has good success in image-based classification.</a:t>
            </a:r>
            <a:endParaRPr lang="en-IN" altLang="en-US"/>
          </a:p>
          <a:p>
            <a:r>
              <a:rPr lang="en-IN" altLang="en-US"/>
              <a:t>The proposed system is faster and more accurate than the conventional way of manual observation of each plant.</a:t>
            </a:r>
            <a:endParaRPr lang="en-IN" altLang="en-US"/>
          </a:p>
          <a:p>
            <a:r>
              <a:rPr lang="en-IN" altLang="en-US"/>
              <a:t>Deploying such project into web application can help farmers to detect disease of the plant by pictures and take necessary actions to avoid diseases spread.</a:t>
            </a:r>
            <a:endParaRPr lang="en-I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b="1" dirty="0">
                <a:sym typeface="+mn-ea"/>
              </a:rPr>
              <a:t>Methodology</a:t>
            </a:r>
            <a:endParaRPr lang="en-US" b="1"/>
          </a:p>
        </p:txBody>
      </p:sp>
      <p:sp>
        <p:nvSpPr>
          <p:cNvPr id="3" name="Content Placeholder 2"/>
          <p:cNvSpPr>
            <a:spLocks noGrp="1"/>
          </p:cNvSpPr>
          <p:nvPr>
            <p:ph idx="1"/>
          </p:nvPr>
        </p:nvSpPr>
        <p:spPr/>
        <p:txBody>
          <a:bodyPr>
            <a:normAutofit fontScale="90000"/>
          </a:bodyPr>
          <a:p>
            <a:pPr marL="0" indent="0" algn="just">
              <a:lnSpc>
                <a:spcPct val="150000"/>
              </a:lnSpc>
              <a:buNone/>
            </a:pPr>
            <a:r>
              <a:rPr lang="en-US" u="sng" dirty="0">
                <a:latin typeface="Times New Roman" panose="02020603050405020304" charset="0"/>
                <a:cs typeface="Times New Roman" panose="02020603050405020304" charset="0"/>
                <a:sym typeface="+mn-ea"/>
              </a:rPr>
              <a:t>Step 1</a:t>
            </a:r>
            <a:r>
              <a:rPr lang="en-US" dirty="0">
                <a:latin typeface="Times New Roman" panose="02020603050405020304" charset="0"/>
                <a:cs typeface="Times New Roman" panose="02020603050405020304" charset="0"/>
                <a:sym typeface="+mn-ea"/>
              </a:rPr>
              <a:t> : Firstly, collecting data from the freely available open source  </a:t>
            </a:r>
            <a:r>
              <a:rPr lang="en-US" dirty="0" smtClean="0">
                <a:latin typeface="Times New Roman" panose="02020603050405020304" charset="0"/>
                <a:cs typeface="Times New Roman" panose="02020603050405020304" charset="0"/>
                <a:sym typeface="+mn-ea"/>
              </a:rPr>
              <a:t>dataset </a:t>
            </a:r>
            <a:r>
              <a:rPr lang="en-US" dirty="0">
                <a:latin typeface="Times New Roman" panose="02020603050405020304" charset="0"/>
                <a:cs typeface="Times New Roman" panose="02020603050405020304" charset="0"/>
                <a:sym typeface="+mn-ea"/>
              </a:rPr>
              <a:t>, The dataset consists of both healthy and infected leaves.</a:t>
            </a:r>
            <a:endParaRPr lang="en-US" dirty="0">
              <a:latin typeface="Times New Roman" panose="02020603050405020304" charset="0"/>
              <a:cs typeface="Times New Roman" panose="02020603050405020304" charset="0"/>
            </a:endParaRPr>
          </a:p>
          <a:p>
            <a:pPr marL="0" indent="0" algn="just">
              <a:lnSpc>
                <a:spcPct val="150000"/>
              </a:lnSpc>
              <a:buNone/>
            </a:pPr>
            <a:r>
              <a:rPr lang="en-US" u="sng" dirty="0">
                <a:latin typeface="Times New Roman" panose="02020603050405020304" charset="0"/>
                <a:cs typeface="Times New Roman" panose="02020603050405020304" charset="0"/>
                <a:sym typeface="+mn-ea"/>
              </a:rPr>
              <a:t>Step 2</a:t>
            </a:r>
            <a:r>
              <a:rPr lang="en-US" dirty="0">
                <a:latin typeface="Times New Roman" panose="02020603050405020304" charset="0"/>
                <a:cs typeface="Times New Roman" panose="02020603050405020304" charset="0"/>
                <a:sym typeface="+mn-ea"/>
              </a:rPr>
              <a:t> : Now , the images are resized to smaller pixel size in order to speed up the computations. The acquired images contain some noise, this noise is removed using some filtering techniques.</a:t>
            </a:r>
            <a:endParaRPr lang="en-US" dirty="0">
              <a:latin typeface="Times New Roman" panose="02020603050405020304" charset="0"/>
              <a:cs typeface="Times New Roman" panose="02020603050405020304" charset="0"/>
            </a:endParaRPr>
          </a:p>
          <a:p>
            <a:pPr marL="0" indent="0" algn="just">
              <a:lnSpc>
                <a:spcPct val="150000"/>
              </a:lnSpc>
              <a:buNone/>
            </a:pPr>
            <a:r>
              <a:rPr lang="en-US" u="sng" dirty="0">
                <a:latin typeface="Times New Roman" panose="02020603050405020304" charset="0"/>
                <a:cs typeface="Times New Roman" panose="02020603050405020304" charset="0"/>
                <a:sym typeface="+mn-ea"/>
              </a:rPr>
              <a:t>Step 3</a:t>
            </a:r>
            <a:r>
              <a:rPr lang="en-US" dirty="0">
                <a:latin typeface="Times New Roman" panose="02020603050405020304" charset="0"/>
                <a:cs typeface="Times New Roman" panose="02020603050405020304" charset="0"/>
                <a:sym typeface="+mn-ea"/>
              </a:rPr>
              <a:t> : </a:t>
            </a:r>
            <a:r>
              <a:rPr lang="en-US" dirty="0">
                <a:latin typeface="Times New Roman" panose="02020603050405020304" charset="0"/>
                <a:ea typeface="Tahoma" panose="020B0604030504040204" pitchFamily="34" charset="0"/>
                <a:cs typeface="Times New Roman" panose="02020603050405020304" charset="0"/>
                <a:sym typeface="+mn-ea"/>
              </a:rPr>
              <a:t>After that images are present in RGB format which is not appropriate for further work as RGB format is unable to separate image intensity. </a:t>
            </a:r>
            <a:endParaRPr lang="en-US" dirty="0">
              <a:latin typeface="Times New Roman" panose="02020603050405020304" charset="0"/>
              <a:ea typeface="Tahoma" panose="020B0604030504040204" pitchFamily="34" charset="0"/>
              <a:cs typeface="Times New Roman" panose="02020603050405020304" charset="0"/>
            </a:endParaRPr>
          </a:p>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dirty="0">
                <a:sym typeface="+mn-ea"/>
              </a:rPr>
              <a:t>Methodology</a:t>
            </a:r>
            <a:endParaRPr lang="en-US"/>
          </a:p>
        </p:txBody>
      </p:sp>
      <p:sp>
        <p:nvSpPr>
          <p:cNvPr id="3" name="Content Placeholder 2"/>
          <p:cNvSpPr>
            <a:spLocks noGrp="1"/>
          </p:cNvSpPr>
          <p:nvPr>
            <p:ph idx="1"/>
          </p:nvPr>
        </p:nvSpPr>
        <p:spPr/>
        <p:txBody>
          <a:bodyPr>
            <a:normAutofit fontScale="90000"/>
          </a:bodyPr>
          <a:p>
            <a:pPr marL="0" indent="0" algn="just">
              <a:lnSpc>
                <a:spcPct val="150000"/>
              </a:lnSpc>
              <a:buNone/>
            </a:pPr>
            <a:r>
              <a:rPr lang="en-US" u="sng" dirty="0">
                <a:latin typeface="Times New Roman" panose="02020603050405020304" charset="0"/>
                <a:cs typeface="Times New Roman" panose="02020603050405020304" charset="0"/>
                <a:sym typeface="+mn-ea"/>
              </a:rPr>
              <a:t>Step 4</a:t>
            </a:r>
            <a:r>
              <a:rPr lang="en-US" dirty="0">
                <a:latin typeface="Times New Roman" panose="02020603050405020304" charset="0"/>
                <a:cs typeface="Times New Roman" panose="02020603050405020304" charset="0"/>
                <a:sym typeface="+mn-ea"/>
              </a:rPr>
              <a:t> : Hence it is converted to another color space that is HSV which separate color from intensity. Also, RGB color space is noisier than HSV.</a:t>
            </a:r>
            <a:endParaRPr lang="en-US" u="sng" dirty="0">
              <a:latin typeface="Times New Roman" panose="02020603050405020304" charset="0"/>
              <a:cs typeface="Times New Roman" panose="02020603050405020304" charset="0"/>
            </a:endParaRPr>
          </a:p>
          <a:p>
            <a:pPr marL="0" indent="0" algn="just">
              <a:lnSpc>
                <a:spcPct val="150000"/>
              </a:lnSpc>
              <a:buNone/>
            </a:pPr>
            <a:r>
              <a:rPr lang="en-US" u="sng" dirty="0">
                <a:latin typeface="Times New Roman" panose="02020603050405020304" charset="0"/>
                <a:cs typeface="Times New Roman" panose="02020603050405020304" charset="0"/>
                <a:sym typeface="+mn-ea"/>
              </a:rPr>
              <a:t>Step 5</a:t>
            </a:r>
            <a:r>
              <a:rPr lang="en-US" dirty="0">
                <a:latin typeface="Times New Roman" panose="02020603050405020304" charset="0"/>
                <a:cs typeface="Times New Roman" panose="02020603050405020304" charset="0"/>
                <a:sym typeface="+mn-ea"/>
              </a:rPr>
              <a:t> : In this step, segmentation of images is done in order to separate the leaves from the background , segmentation is done through k-means clustering.</a:t>
            </a:r>
            <a:endParaRPr lang="en-US" dirty="0">
              <a:latin typeface="Times New Roman" panose="02020603050405020304" charset="0"/>
              <a:cs typeface="Times New Roman" panose="02020603050405020304" charset="0"/>
            </a:endParaRPr>
          </a:p>
          <a:p>
            <a:pPr marL="0" indent="0" algn="just">
              <a:lnSpc>
                <a:spcPct val="150000"/>
              </a:lnSpc>
              <a:buNone/>
            </a:pPr>
            <a:r>
              <a:rPr lang="en-US" u="sng" dirty="0">
                <a:latin typeface="Times New Roman" panose="02020603050405020304" charset="0"/>
                <a:cs typeface="Times New Roman" panose="02020603050405020304" charset="0"/>
                <a:sym typeface="+mn-ea"/>
              </a:rPr>
              <a:t>Step 6</a:t>
            </a:r>
            <a:r>
              <a:rPr lang="en-US" dirty="0">
                <a:latin typeface="Times New Roman" panose="02020603050405020304" charset="0"/>
                <a:cs typeface="Times New Roman" panose="02020603050405020304" charset="0"/>
                <a:sym typeface="+mn-ea"/>
              </a:rPr>
              <a:t> : Now, we have to classify the type of disease on the leaf of the plant. So, we have plenty of machine learning algorithms that we can apply on this dataset.</a:t>
            </a:r>
            <a:endParaRPr lang="en-US" dirty="0">
              <a:latin typeface="Times New Roman" panose="02020603050405020304" charset="0"/>
              <a:cs typeface="Times New Roman" panose="02020603050405020304" charset="0"/>
            </a:endParaRPr>
          </a:p>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dirty="0" smtClean="0">
                <a:sym typeface="+mn-ea"/>
              </a:rPr>
              <a:t>Convolutional </a:t>
            </a:r>
            <a:r>
              <a:rPr lang="en-US" b="1" dirty="0">
                <a:sym typeface="+mn-ea"/>
              </a:rPr>
              <a:t>Neural Network</a:t>
            </a:r>
            <a:endParaRPr lang="en-US"/>
          </a:p>
        </p:txBody>
      </p:sp>
      <p:pic>
        <p:nvPicPr>
          <p:cNvPr id="4" name="Google Shape;129;p18"/>
          <p:cNvPicPr preferRelativeResize="0">
            <a:picLocks noGrp="1" noChangeAspect="1"/>
          </p:cNvPicPr>
          <p:nvPr>
            <p:ph idx="1"/>
          </p:nvPr>
        </p:nvPicPr>
        <p:blipFill>
          <a:blip r:embed="rId1"/>
          <a:stretch>
            <a:fillRect/>
          </a:stretch>
        </p:blipFill>
        <p:spPr>
          <a:xfrm>
            <a:off x="1642110" y="2445385"/>
            <a:ext cx="8804910" cy="307594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5213</Words>
  <Application>WPS Presentation</Application>
  <PresentationFormat>Widescreen</PresentationFormat>
  <Paragraphs>97</Paragraphs>
  <Slides>17</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17</vt:i4>
      </vt:variant>
    </vt:vector>
  </HeadingPairs>
  <TitlesOfParts>
    <vt:vector size="27" baseType="lpstr">
      <vt:lpstr>Arial</vt:lpstr>
      <vt:lpstr>SimSun</vt:lpstr>
      <vt:lpstr>Wingdings</vt:lpstr>
      <vt:lpstr>Times New Roman</vt:lpstr>
      <vt:lpstr>Tahoma</vt:lpstr>
      <vt:lpstr>Calibri Light</vt:lpstr>
      <vt:lpstr>Microsoft YaHei</vt:lpstr>
      <vt:lpstr>Arial Unicode MS</vt:lpstr>
      <vt:lpstr>Calibri</vt:lpstr>
      <vt:lpstr>Office Theme</vt:lpstr>
      <vt:lpstr>IMAGE-BASED PLANT DISEASE DETECTION USING  DEEP LEARNING</vt:lpstr>
      <vt:lpstr>ABSTRACT</vt:lpstr>
      <vt:lpstr>Problem Statement</vt:lpstr>
      <vt:lpstr>Objectives</vt:lpstr>
      <vt:lpstr>Why Deep Learning</vt:lpstr>
      <vt:lpstr>Why Convolutional Neural Network(CNN)</vt:lpstr>
      <vt:lpstr>Methodology</vt:lpstr>
      <vt:lpstr>Methodology</vt:lpstr>
      <vt:lpstr>Convolutional Neural Network</vt:lpstr>
      <vt:lpstr>PowerPoint 演示文稿</vt:lpstr>
      <vt:lpstr>Datasets</vt:lpstr>
      <vt:lpstr>Sample Datsets</vt:lpstr>
      <vt:lpstr>Results</vt:lpstr>
      <vt:lpstr>PowerPoint 演示文稿</vt:lpstr>
      <vt:lpstr>PowerPoint 演示文稿</vt:lpstr>
      <vt:lpstr>Future Work</vt:lpstr>
      <vt:lpstr>       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IMAGE-BASED PLANT DISEASE DETECTION USING  DEEP LEARNING</dc:title>
  <dc:creator/>
  <cp:lastModifiedBy>saisw</cp:lastModifiedBy>
  <cp:revision>15</cp:revision>
  <dcterms:created xsi:type="dcterms:W3CDTF">2022-09-16T15:46:00Z</dcterms:created>
  <dcterms:modified xsi:type="dcterms:W3CDTF">2023-05-17T04:35:11Z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179CA23FD4094BD8B43ED809441A7138</vt:lpwstr>
  </property>
  <property fmtid="{D5CDD505-2E9C-101B-9397-08002B2CF9AE}" pid="3" name="KSOProductBuildVer">
    <vt:lpwstr>1033-11.2.0.11537</vt:lpwstr>
  </property>
</Properties>
</file>

<file path=docProps/thumbnail.jpeg>
</file>